
<file path=[Content_Types].xml><?xml version="1.0" encoding="utf-8"?>
<Types xmlns="http://schemas.openxmlformats.org/package/2006/content-types">
  <Default Extension="jpeg" ContentType="image/jpeg"/>
  <Default Extension="mov" ContentType="video/quicktime"/>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61" r:id="rId5"/>
    <p:sldId id="259" r:id="rId6"/>
    <p:sldId id="260" r:id="rId7"/>
    <p:sldId id="263" r:id="rId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4" autoAdjust="0"/>
    <p:restoredTop sz="94660"/>
  </p:normalViewPr>
  <p:slideViewPr>
    <p:cSldViewPr snapToGrid="0">
      <p:cViewPr varScale="1">
        <p:scale>
          <a:sx n="105" d="100"/>
          <a:sy n="105" d="100"/>
        </p:scale>
        <p:origin x="216" y="6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4045DC-1B3E-4B48-930F-3A0CC00FBA3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8B2A108-BDAD-4B30-BBC2-39D6C72E940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D06674C-9530-466C-B9EB-81E752E9FEEB}"/>
              </a:ext>
            </a:extLst>
          </p:cNvPr>
          <p:cNvSpPr>
            <a:spLocks noGrp="1"/>
          </p:cNvSpPr>
          <p:nvPr>
            <p:ph type="dt" sz="half" idx="10"/>
          </p:nvPr>
        </p:nvSpPr>
        <p:spPr/>
        <p:txBody>
          <a:bodyPr/>
          <a:lstStyle/>
          <a:p>
            <a:fld id="{EAA265B2-CFC3-4BE7-AA49-EF2366C944BB}" type="datetimeFigureOut">
              <a:rPr lang="en-US" smtClean="0"/>
              <a:t>3/30/21</a:t>
            </a:fld>
            <a:endParaRPr lang="en-US"/>
          </a:p>
        </p:txBody>
      </p:sp>
      <p:sp>
        <p:nvSpPr>
          <p:cNvPr id="5" name="Footer Placeholder 4">
            <a:extLst>
              <a:ext uri="{FF2B5EF4-FFF2-40B4-BE49-F238E27FC236}">
                <a16:creationId xmlns:a16="http://schemas.microsoft.com/office/drawing/2014/main" id="{3EC663C8-9B10-4397-8D16-C7596C3C270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08024E5-1E87-4FD2-86C2-6279387A2432}"/>
              </a:ext>
            </a:extLst>
          </p:cNvPr>
          <p:cNvSpPr>
            <a:spLocks noGrp="1"/>
          </p:cNvSpPr>
          <p:nvPr>
            <p:ph type="sldNum" sz="quarter" idx="12"/>
          </p:nvPr>
        </p:nvSpPr>
        <p:spPr/>
        <p:txBody>
          <a:bodyPr/>
          <a:lstStyle/>
          <a:p>
            <a:fld id="{6F6CC958-ED1E-46B3-A0A3-9C64D6882E70}" type="slidenum">
              <a:rPr lang="en-US" smtClean="0"/>
              <a:t>‹#›</a:t>
            </a:fld>
            <a:endParaRPr lang="en-US"/>
          </a:p>
        </p:txBody>
      </p:sp>
    </p:spTree>
    <p:extLst>
      <p:ext uri="{BB962C8B-B14F-4D97-AF65-F5344CB8AC3E}">
        <p14:creationId xmlns:p14="http://schemas.microsoft.com/office/powerpoint/2010/main" val="7730702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DFECFB-551B-476F-AC93-7E3536AB481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2081D0A-B4DF-424B-8C4E-52EE4C320FE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56C9B9-0908-494B-80BB-A1CC0ABF7CF4}"/>
              </a:ext>
            </a:extLst>
          </p:cNvPr>
          <p:cNvSpPr>
            <a:spLocks noGrp="1"/>
          </p:cNvSpPr>
          <p:nvPr>
            <p:ph type="dt" sz="half" idx="10"/>
          </p:nvPr>
        </p:nvSpPr>
        <p:spPr/>
        <p:txBody>
          <a:bodyPr/>
          <a:lstStyle/>
          <a:p>
            <a:fld id="{EAA265B2-CFC3-4BE7-AA49-EF2366C944BB}" type="datetimeFigureOut">
              <a:rPr lang="en-US" smtClean="0"/>
              <a:t>3/30/21</a:t>
            </a:fld>
            <a:endParaRPr lang="en-US"/>
          </a:p>
        </p:txBody>
      </p:sp>
      <p:sp>
        <p:nvSpPr>
          <p:cNvPr id="5" name="Footer Placeholder 4">
            <a:extLst>
              <a:ext uri="{FF2B5EF4-FFF2-40B4-BE49-F238E27FC236}">
                <a16:creationId xmlns:a16="http://schemas.microsoft.com/office/drawing/2014/main" id="{8A2F8302-F213-4A90-B681-D93AC8DC767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31E703F-3936-4F99-BB3D-83FE8F225E53}"/>
              </a:ext>
            </a:extLst>
          </p:cNvPr>
          <p:cNvSpPr>
            <a:spLocks noGrp="1"/>
          </p:cNvSpPr>
          <p:nvPr>
            <p:ph type="sldNum" sz="quarter" idx="12"/>
          </p:nvPr>
        </p:nvSpPr>
        <p:spPr/>
        <p:txBody>
          <a:bodyPr/>
          <a:lstStyle/>
          <a:p>
            <a:fld id="{6F6CC958-ED1E-46B3-A0A3-9C64D6882E70}" type="slidenum">
              <a:rPr lang="en-US" smtClean="0"/>
              <a:t>‹#›</a:t>
            </a:fld>
            <a:endParaRPr lang="en-US"/>
          </a:p>
        </p:txBody>
      </p:sp>
    </p:spTree>
    <p:extLst>
      <p:ext uri="{BB962C8B-B14F-4D97-AF65-F5344CB8AC3E}">
        <p14:creationId xmlns:p14="http://schemas.microsoft.com/office/powerpoint/2010/main" val="40642487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2996F4A-10A4-47F2-8F24-94372680DDE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D2170B9-882F-48D5-A38B-2A7AFAE25E0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E22F946-AEAF-485F-86E1-BCB380C8F2EE}"/>
              </a:ext>
            </a:extLst>
          </p:cNvPr>
          <p:cNvSpPr>
            <a:spLocks noGrp="1"/>
          </p:cNvSpPr>
          <p:nvPr>
            <p:ph type="dt" sz="half" idx="10"/>
          </p:nvPr>
        </p:nvSpPr>
        <p:spPr/>
        <p:txBody>
          <a:bodyPr/>
          <a:lstStyle/>
          <a:p>
            <a:fld id="{EAA265B2-CFC3-4BE7-AA49-EF2366C944BB}" type="datetimeFigureOut">
              <a:rPr lang="en-US" smtClean="0"/>
              <a:t>3/30/21</a:t>
            </a:fld>
            <a:endParaRPr lang="en-US"/>
          </a:p>
        </p:txBody>
      </p:sp>
      <p:sp>
        <p:nvSpPr>
          <p:cNvPr id="5" name="Footer Placeholder 4">
            <a:extLst>
              <a:ext uri="{FF2B5EF4-FFF2-40B4-BE49-F238E27FC236}">
                <a16:creationId xmlns:a16="http://schemas.microsoft.com/office/drawing/2014/main" id="{8BBB743D-974E-4AEA-B92E-110C94A4E08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34FB790-218C-4341-87F3-99991AB299F5}"/>
              </a:ext>
            </a:extLst>
          </p:cNvPr>
          <p:cNvSpPr>
            <a:spLocks noGrp="1"/>
          </p:cNvSpPr>
          <p:nvPr>
            <p:ph type="sldNum" sz="quarter" idx="12"/>
          </p:nvPr>
        </p:nvSpPr>
        <p:spPr/>
        <p:txBody>
          <a:bodyPr/>
          <a:lstStyle/>
          <a:p>
            <a:fld id="{6F6CC958-ED1E-46B3-A0A3-9C64D6882E70}" type="slidenum">
              <a:rPr lang="en-US" smtClean="0"/>
              <a:t>‹#›</a:t>
            </a:fld>
            <a:endParaRPr lang="en-US"/>
          </a:p>
        </p:txBody>
      </p:sp>
    </p:spTree>
    <p:extLst>
      <p:ext uri="{BB962C8B-B14F-4D97-AF65-F5344CB8AC3E}">
        <p14:creationId xmlns:p14="http://schemas.microsoft.com/office/powerpoint/2010/main" val="36854207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2D7F33-49C4-4323-A89C-AF0E4E0908C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6A40130-87CC-4DEC-B5B3-053DBFA3C41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20C2073-3722-48DA-8863-CF07E23EF544}"/>
              </a:ext>
            </a:extLst>
          </p:cNvPr>
          <p:cNvSpPr>
            <a:spLocks noGrp="1"/>
          </p:cNvSpPr>
          <p:nvPr>
            <p:ph type="dt" sz="half" idx="10"/>
          </p:nvPr>
        </p:nvSpPr>
        <p:spPr/>
        <p:txBody>
          <a:bodyPr/>
          <a:lstStyle/>
          <a:p>
            <a:fld id="{EAA265B2-CFC3-4BE7-AA49-EF2366C944BB}" type="datetimeFigureOut">
              <a:rPr lang="en-US" smtClean="0"/>
              <a:t>3/30/21</a:t>
            </a:fld>
            <a:endParaRPr lang="en-US"/>
          </a:p>
        </p:txBody>
      </p:sp>
      <p:sp>
        <p:nvSpPr>
          <p:cNvPr id="5" name="Footer Placeholder 4">
            <a:extLst>
              <a:ext uri="{FF2B5EF4-FFF2-40B4-BE49-F238E27FC236}">
                <a16:creationId xmlns:a16="http://schemas.microsoft.com/office/drawing/2014/main" id="{28C47DBB-0F6F-4484-90AD-1B7655941E4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201E5D4-7DC5-4C05-9866-7ACC82CEB62C}"/>
              </a:ext>
            </a:extLst>
          </p:cNvPr>
          <p:cNvSpPr>
            <a:spLocks noGrp="1"/>
          </p:cNvSpPr>
          <p:nvPr>
            <p:ph type="sldNum" sz="quarter" idx="12"/>
          </p:nvPr>
        </p:nvSpPr>
        <p:spPr/>
        <p:txBody>
          <a:bodyPr/>
          <a:lstStyle/>
          <a:p>
            <a:fld id="{6F6CC958-ED1E-46B3-A0A3-9C64D6882E70}" type="slidenum">
              <a:rPr lang="en-US" smtClean="0"/>
              <a:t>‹#›</a:t>
            </a:fld>
            <a:endParaRPr lang="en-US"/>
          </a:p>
        </p:txBody>
      </p:sp>
    </p:spTree>
    <p:extLst>
      <p:ext uri="{BB962C8B-B14F-4D97-AF65-F5344CB8AC3E}">
        <p14:creationId xmlns:p14="http://schemas.microsoft.com/office/powerpoint/2010/main" val="2883246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86715-6E8A-4BD4-BB34-5D63B80D18C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3237476-6881-4C0B-A2DB-EC45F603255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AD2F686-BBC6-4896-A0AE-69C428AD4891}"/>
              </a:ext>
            </a:extLst>
          </p:cNvPr>
          <p:cNvSpPr>
            <a:spLocks noGrp="1"/>
          </p:cNvSpPr>
          <p:nvPr>
            <p:ph type="dt" sz="half" idx="10"/>
          </p:nvPr>
        </p:nvSpPr>
        <p:spPr/>
        <p:txBody>
          <a:bodyPr/>
          <a:lstStyle/>
          <a:p>
            <a:fld id="{EAA265B2-CFC3-4BE7-AA49-EF2366C944BB}" type="datetimeFigureOut">
              <a:rPr lang="en-US" smtClean="0"/>
              <a:t>3/30/21</a:t>
            </a:fld>
            <a:endParaRPr lang="en-US"/>
          </a:p>
        </p:txBody>
      </p:sp>
      <p:sp>
        <p:nvSpPr>
          <p:cNvPr id="5" name="Footer Placeholder 4">
            <a:extLst>
              <a:ext uri="{FF2B5EF4-FFF2-40B4-BE49-F238E27FC236}">
                <a16:creationId xmlns:a16="http://schemas.microsoft.com/office/drawing/2014/main" id="{18C448AA-ED99-4C2A-ADF5-D70CA7400D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F494237-E77C-4D32-A755-F9933E994305}"/>
              </a:ext>
            </a:extLst>
          </p:cNvPr>
          <p:cNvSpPr>
            <a:spLocks noGrp="1"/>
          </p:cNvSpPr>
          <p:nvPr>
            <p:ph type="sldNum" sz="quarter" idx="12"/>
          </p:nvPr>
        </p:nvSpPr>
        <p:spPr/>
        <p:txBody>
          <a:bodyPr/>
          <a:lstStyle/>
          <a:p>
            <a:fld id="{6F6CC958-ED1E-46B3-A0A3-9C64D6882E70}" type="slidenum">
              <a:rPr lang="en-US" smtClean="0"/>
              <a:t>‹#›</a:t>
            </a:fld>
            <a:endParaRPr lang="en-US"/>
          </a:p>
        </p:txBody>
      </p:sp>
    </p:spTree>
    <p:extLst>
      <p:ext uri="{BB962C8B-B14F-4D97-AF65-F5344CB8AC3E}">
        <p14:creationId xmlns:p14="http://schemas.microsoft.com/office/powerpoint/2010/main" val="41477849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8869C6-7E2E-4612-B6EF-0EC126ABCAD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4E1CEAE-F292-4FD3-92CD-3087282A3D8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9490644-756C-4311-A0AE-F96D76322EC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D321987-B0B0-4BEC-B139-BA68E49578F7}"/>
              </a:ext>
            </a:extLst>
          </p:cNvPr>
          <p:cNvSpPr>
            <a:spLocks noGrp="1"/>
          </p:cNvSpPr>
          <p:nvPr>
            <p:ph type="dt" sz="half" idx="10"/>
          </p:nvPr>
        </p:nvSpPr>
        <p:spPr/>
        <p:txBody>
          <a:bodyPr/>
          <a:lstStyle/>
          <a:p>
            <a:fld id="{EAA265B2-CFC3-4BE7-AA49-EF2366C944BB}" type="datetimeFigureOut">
              <a:rPr lang="en-US" smtClean="0"/>
              <a:t>3/30/21</a:t>
            </a:fld>
            <a:endParaRPr lang="en-US"/>
          </a:p>
        </p:txBody>
      </p:sp>
      <p:sp>
        <p:nvSpPr>
          <p:cNvPr id="6" name="Footer Placeholder 5">
            <a:extLst>
              <a:ext uri="{FF2B5EF4-FFF2-40B4-BE49-F238E27FC236}">
                <a16:creationId xmlns:a16="http://schemas.microsoft.com/office/drawing/2014/main" id="{445ABE1C-FB83-4C5E-B4AC-D0EADD11E75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5A8000E-E525-4191-833E-961A12AA6DC0}"/>
              </a:ext>
            </a:extLst>
          </p:cNvPr>
          <p:cNvSpPr>
            <a:spLocks noGrp="1"/>
          </p:cNvSpPr>
          <p:nvPr>
            <p:ph type="sldNum" sz="quarter" idx="12"/>
          </p:nvPr>
        </p:nvSpPr>
        <p:spPr/>
        <p:txBody>
          <a:bodyPr/>
          <a:lstStyle/>
          <a:p>
            <a:fld id="{6F6CC958-ED1E-46B3-A0A3-9C64D6882E70}" type="slidenum">
              <a:rPr lang="en-US" smtClean="0"/>
              <a:t>‹#›</a:t>
            </a:fld>
            <a:endParaRPr lang="en-US"/>
          </a:p>
        </p:txBody>
      </p:sp>
    </p:spTree>
    <p:extLst>
      <p:ext uri="{BB962C8B-B14F-4D97-AF65-F5344CB8AC3E}">
        <p14:creationId xmlns:p14="http://schemas.microsoft.com/office/powerpoint/2010/main" val="35059710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78EEDD-8783-4392-B81C-586919268EE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6D4B5CF-3E34-41AE-8194-A714CFD3694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1C01EB6-E586-4BB2-9B5C-BCAE8A1B6B1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229D8CD-20E8-4517-9139-293AD90FAA2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335FE3F-F232-40EB-AB03-18E0C691814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DFD1571-D4EF-4782-8F92-22E8FBB8D19C}"/>
              </a:ext>
            </a:extLst>
          </p:cNvPr>
          <p:cNvSpPr>
            <a:spLocks noGrp="1"/>
          </p:cNvSpPr>
          <p:nvPr>
            <p:ph type="dt" sz="half" idx="10"/>
          </p:nvPr>
        </p:nvSpPr>
        <p:spPr/>
        <p:txBody>
          <a:bodyPr/>
          <a:lstStyle/>
          <a:p>
            <a:fld id="{EAA265B2-CFC3-4BE7-AA49-EF2366C944BB}" type="datetimeFigureOut">
              <a:rPr lang="en-US" smtClean="0"/>
              <a:t>3/30/21</a:t>
            </a:fld>
            <a:endParaRPr lang="en-US"/>
          </a:p>
        </p:txBody>
      </p:sp>
      <p:sp>
        <p:nvSpPr>
          <p:cNvPr id="8" name="Footer Placeholder 7">
            <a:extLst>
              <a:ext uri="{FF2B5EF4-FFF2-40B4-BE49-F238E27FC236}">
                <a16:creationId xmlns:a16="http://schemas.microsoft.com/office/drawing/2014/main" id="{A51B3CC3-D8FF-4220-A214-190D345F8EB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E2D427E-0ACC-4E50-BD75-79CA88B7F934}"/>
              </a:ext>
            </a:extLst>
          </p:cNvPr>
          <p:cNvSpPr>
            <a:spLocks noGrp="1"/>
          </p:cNvSpPr>
          <p:nvPr>
            <p:ph type="sldNum" sz="quarter" idx="12"/>
          </p:nvPr>
        </p:nvSpPr>
        <p:spPr/>
        <p:txBody>
          <a:bodyPr/>
          <a:lstStyle/>
          <a:p>
            <a:fld id="{6F6CC958-ED1E-46B3-A0A3-9C64D6882E70}" type="slidenum">
              <a:rPr lang="en-US" smtClean="0"/>
              <a:t>‹#›</a:t>
            </a:fld>
            <a:endParaRPr lang="en-US"/>
          </a:p>
        </p:txBody>
      </p:sp>
    </p:spTree>
    <p:extLst>
      <p:ext uri="{BB962C8B-B14F-4D97-AF65-F5344CB8AC3E}">
        <p14:creationId xmlns:p14="http://schemas.microsoft.com/office/powerpoint/2010/main" val="3458510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732DBC-8D32-4A7E-B26F-ADCA90BCA0E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7C873EF-B935-49F4-990B-46F6E96909F9}"/>
              </a:ext>
            </a:extLst>
          </p:cNvPr>
          <p:cNvSpPr>
            <a:spLocks noGrp="1"/>
          </p:cNvSpPr>
          <p:nvPr>
            <p:ph type="dt" sz="half" idx="10"/>
          </p:nvPr>
        </p:nvSpPr>
        <p:spPr/>
        <p:txBody>
          <a:bodyPr/>
          <a:lstStyle/>
          <a:p>
            <a:fld id="{EAA265B2-CFC3-4BE7-AA49-EF2366C944BB}" type="datetimeFigureOut">
              <a:rPr lang="en-US" smtClean="0"/>
              <a:t>3/30/21</a:t>
            </a:fld>
            <a:endParaRPr lang="en-US"/>
          </a:p>
        </p:txBody>
      </p:sp>
      <p:sp>
        <p:nvSpPr>
          <p:cNvPr id="4" name="Footer Placeholder 3">
            <a:extLst>
              <a:ext uri="{FF2B5EF4-FFF2-40B4-BE49-F238E27FC236}">
                <a16:creationId xmlns:a16="http://schemas.microsoft.com/office/drawing/2014/main" id="{0E8E089E-361D-4A73-884C-913399EDE28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65BE4AA-58A1-456E-9472-F060ADB7E9E5}"/>
              </a:ext>
            </a:extLst>
          </p:cNvPr>
          <p:cNvSpPr>
            <a:spLocks noGrp="1"/>
          </p:cNvSpPr>
          <p:nvPr>
            <p:ph type="sldNum" sz="quarter" idx="12"/>
          </p:nvPr>
        </p:nvSpPr>
        <p:spPr/>
        <p:txBody>
          <a:bodyPr/>
          <a:lstStyle/>
          <a:p>
            <a:fld id="{6F6CC958-ED1E-46B3-A0A3-9C64D6882E70}" type="slidenum">
              <a:rPr lang="en-US" smtClean="0"/>
              <a:t>‹#›</a:t>
            </a:fld>
            <a:endParaRPr lang="en-US"/>
          </a:p>
        </p:txBody>
      </p:sp>
    </p:spTree>
    <p:extLst>
      <p:ext uri="{BB962C8B-B14F-4D97-AF65-F5344CB8AC3E}">
        <p14:creationId xmlns:p14="http://schemas.microsoft.com/office/powerpoint/2010/main" val="27528715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F4C7C1-3944-455F-AF03-7B989907EDB3}"/>
              </a:ext>
            </a:extLst>
          </p:cNvPr>
          <p:cNvSpPr>
            <a:spLocks noGrp="1"/>
          </p:cNvSpPr>
          <p:nvPr>
            <p:ph type="dt" sz="half" idx="10"/>
          </p:nvPr>
        </p:nvSpPr>
        <p:spPr/>
        <p:txBody>
          <a:bodyPr/>
          <a:lstStyle/>
          <a:p>
            <a:fld id="{EAA265B2-CFC3-4BE7-AA49-EF2366C944BB}" type="datetimeFigureOut">
              <a:rPr lang="en-US" smtClean="0"/>
              <a:t>3/30/21</a:t>
            </a:fld>
            <a:endParaRPr lang="en-US"/>
          </a:p>
        </p:txBody>
      </p:sp>
      <p:sp>
        <p:nvSpPr>
          <p:cNvPr id="3" name="Footer Placeholder 2">
            <a:extLst>
              <a:ext uri="{FF2B5EF4-FFF2-40B4-BE49-F238E27FC236}">
                <a16:creationId xmlns:a16="http://schemas.microsoft.com/office/drawing/2014/main" id="{29AA8181-1F83-414A-98DC-CF2C88142F7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4F6FFEF-B037-4F02-9256-6C771880B870}"/>
              </a:ext>
            </a:extLst>
          </p:cNvPr>
          <p:cNvSpPr>
            <a:spLocks noGrp="1"/>
          </p:cNvSpPr>
          <p:nvPr>
            <p:ph type="sldNum" sz="quarter" idx="12"/>
          </p:nvPr>
        </p:nvSpPr>
        <p:spPr/>
        <p:txBody>
          <a:bodyPr/>
          <a:lstStyle/>
          <a:p>
            <a:fld id="{6F6CC958-ED1E-46B3-A0A3-9C64D6882E70}" type="slidenum">
              <a:rPr lang="en-US" smtClean="0"/>
              <a:t>‹#›</a:t>
            </a:fld>
            <a:endParaRPr lang="en-US"/>
          </a:p>
        </p:txBody>
      </p:sp>
    </p:spTree>
    <p:extLst>
      <p:ext uri="{BB962C8B-B14F-4D97-AF65-F5344CB8AC3E}">
        <p14:creationId xmlns:p14="http://schemas.microsoft.com/office/powerpoint/2010/main" val="26527376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6B82BA-0C87-49CF-B56D-3F31833CA53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BD2365E-B5EB-48E2-9EF4-E8569F2EE79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F7552AC-5F0F-459D-929C-C5E959CFBAD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DD69092-C3CC-436F-9983-AFA2722A4962}"/>
              </a:ext>
            </a:extLst>
          </p:cNvPr>
          <p:cNvSpPr>
            <a:spLocks noGrp="1"/>
          </p:cNvSpPr>
          <p:nvPr>
            <p:ph type="dt" sz="half" idx="10"/>
          </p:nvPr>
        </p:nvSpPr>
        <p:spPr/>
        <p:txBody>
          <a:bodyPr/>
          <a:lstStyle/>
          <a:p>
            <a:fld id="{EAA265B2-CFC3-4BE7-AA49-EF2366C944BB}" type="datetimeFigureOut">
              <a:rPr lang="en-US" smtClean="0"/>
              <a:t>3/30/21</a:t>
            </a:fld>
            <a:endParaRPr lang="en-US"/>
          </a:p>
        </p:txBody>
      </p:sp>
      <p:sp>
        <p:nvSpPr>
          <p:cNvPr id="6" name="Footer Placeholder 5">
            <a:extLst>
              <a:ext uri="{FF2B5EF4-FFF2-40B4-BE49-F238E27FC236}">
                <a16:creationId xmlns:a16="http://schemas.microsoft.com/office/drawing/2014/main" id="{EAF4FC88-4A62-43FE-97EF-B31AC1F98A8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96FC0B1-12A6-4922-9192-975A2F8E0DA2}"/>
              </a:ext>
            </a:extLst>
          </p:cNvPr>
          <p:cNvSpPr>
            <a:spLocks noGrp="1"/>
          </p:cNvSpPr>
          <p:nvPr>
            <p:ph type="sldNum" sz="quarter" idx="12"/>
          </p:nvPr>
        </p:nvSpPr>
        <p:spPr/>
        <p:txBody>
          <a:bodyPr/>
          <a:lstStyle/>
          <a:p>
            <a:fld id="{6F6CC958-ED1E-46B3-A0A3-9C64D6882E70}" type="slidenum">
              <a:rPr lang="en-US" smtClean="0"/>
              <a:t>‹#›</a:t>
            </a:fld>
            <a:endParaRPr lang="en-US"/>
          </a:p>
        </p:txBody>
      </p:sp>
    </p:spTree>
    <p:extLst>
      <p:ext uri="{BB962C8B-B14F-4D97-AF65-F5344CB8AC3E}">
        <p14:creationId xmlns:p14="http://schemas.microsoft.com/office/powerpoint/2010/main" val="25972275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1119F3-86FC-406B-927C-DB21BE002DA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22FEE12-0CAF-491B-8097-E2C83F13544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71FA8D1-62BB-4010-8861-0D5F1524A85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443DBC1-B85A-4551-B9CD-E95CDCF61696}"/>
              </a:ext>
            </a:extLst>
          </p:cNvPr>
          <p:cNvSpPr>
            <a:spLocks noGrp="1"/>
          </p:cNvSpPr>
          <p:nvPr>
            <p:ph type="dt" sz="half" idx="10"/>
          </p:nvPr>
        </p:nvSpPr>
        <p:spPr/>
        <p:txBody>
          <a:bodyPr/>
          <a:lstStyle/>
          <a:p>
            <a:fld id="{EAA265B2-CFC3-4BE7-AA49-EF2366C944BB}" type="datetimeFigureOut">
              <a:rPr lang="en-US" smtClean="0"/>
              <a:t>3/30/21</a:t>
            </a:fld>
            <a:endParaRPr lang="en-US"/>
          </a:p>
        </p:txBody>
      </p:sp>
      <p:sp>
        <p:nvSpPr>
          <p:cNvPr id="6" name="Footer Placeholder 5">
            <a:extLst>
              <a:ext uri="{FF2B5EF4-FFF2-40B4-BE49-F238E27FC236}">
                <a16:creationId xmlns:a16="http://schemas.microsoft.com/office/drawing/2014/main" id="{55953EF5-B203-4934-9E22-D855DA23684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9088E36-0D77-4CB2-BC36-9F3DDD603DA1}"/>
              </a:ext>
            </a:extLst>
          </p:cNvPr>
          <p:cNvSpPr>
            <a:spLocks noGrp="1"/>
          </p:cNvSpPr>
          <p:nvPr>
            <p:ph type="sldNum" sz="quarter" idx="12"/>
          </p:nvPr>
        </p:nvSpPr>
        <p:spPr/>
        <p:txBody>
          <a:bodyPr/>
          <a:lstStyle/>
          <a:p>
            <a:fld id="{6F6CC958-ED1E-46B3-A0A3-9C64D6882E70}" type="slidenum">
              <a:rPr lang="en-US" smtClean="0"/>
              <a:t>‹#›</a:t>
            </a:fld>
            <a:endParaRPr lang="en-US"/>
          </a:p>
        </p:txBody>
      </p:sp>
    </p:spTree>
    <p:extLst>
      <p:ext uri="{BB962C8B-B14F-4D97-AF65-F5344CB8AC3E}">
        <p14:creationId xmlns:p14="http://schemas.microsoft.com/office/powerpoint/2010/main" val="31223586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D48F9F9-3CEC-4B80-8E81-E5F9AA670EB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FE02C01-A457-44E5-9152-A2D0D0D3D27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D6AD19B-05FD-4516-95D4-9DC57E5450A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AA265B2-CFC3-4BE7-AA49-EF2366C944BB}" type="datetimeFigureOut">
              <a:rPr lang="en-US" smtClean="0"/>
              <a:t>3/30/21</a:t>
            </a:fld>
            <a:endParaRPr lang="en-US"/>
          </a:p>
        </p:txBody>
      </p:sp>
      <p:sp>
        <p:nvSpPr>
          <p:cNvPr id="5" name="Footer Placeholder 4">
            <a:extLst>
              <a:ext uri="{FF2B5EF4-FFF2-40B4-BE49-F238E27FC236}">
                <a16:creationId xmlns:a16="http://schemas.microsoft.com/office/drawing/2014/main" id="{25049692-64A5-4D01-A30B-A00BCAA624B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F83DBA8-E0E2-41CE-BD8E-71046D328C8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F6CC958-ED1E-46B3-A0A3-9C64D6882E70}" type="slidenum">
              <a:rPr lang="en-US" smtClean="0"/>
              <a:t>‹#›</a:t>
            </a:fld>
            <a:endParaRPr lang="en-US"/>
          </a:p>
        </p:txBody>
      </p:sp>
    </p:spTree>
    <p:extLst>
      <p:ext uri="{BB962C8B-B14F-4D97-AF65-F5344CB8AC3E}">
        <p14:creationId xmlns:p14="http://schemas.microsoft.com/office/powerpoint/2010/main" val="35263196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s://github.com/cspence001/nyc_ppp_loan"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files.slack.com/files-pri/T01D23XTY11-F01SSTMHATF/naics_screenshot.png" TargetMode="External"/><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ov"/><Relationship Id="rId1" Type="http://schemas.microsoft.com/office/2007/relationships/media" Target="../media/media2.mov"/><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ov"/><Relationship Id="rId1" Type="http://schemas.microsoft.com/office/2007/relationships/media" Target="../media/media3.mov"/><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Video 4">
            <a:extLst>
              <a:ext uri="{FF2B5EF4-FFF2-40B4-BE49-F238E27FC236}">
                <a16:creationId xmlns:a16="http://schemas.microsoft.com/office/drawing/2014/main" id="{C9F9351A-FF6F-4EAD-9838-18323DFFFFCE}"/>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1" b="285"/>
          <a:stretch/>
        </p:blipFill>
        <p:spPr>
          <a:xfrm>
            <a:off x="-3047" y="10"/>
            <a:ext cx="12191999" cy="6857990"/>
          </a:xfrm>
          <a:prstGeom prst="rect">
            <a:avLst/>
          </a:prstGeom>
        </p:spPr>
      </p:pic>
      <p:sp>
        <p:nvSpPr>
          <p:cNvPr id="11" name="Rectangle 10">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4F2698C-F2AD-4A9D-8DDD-F0EAE7A30EE8}"/>
              </a:ext>
            </a:extLst>
          </p:cNvPr>
          <p:cNvSpPr>
            <a:spLocks noGrp="1"/>
          </p:cNvSpPr>
          <p:nvPr>
            <p:ph type="ctrTitle"/>
          </p:nvPr>
        </p:nvSpPr>
        <p:spPr>
          <a:xfrm>
            <a:off x="1097280" y="325550"/>
            <a:ext cx="10058400" cy="3574778"/>
          </a:xfrm>
          <a:effectLst>
            <a:outerShdw blurRad="50800" dist="38100" dir="2700000" algn="tl" rotWithShape="0">
              <a:prstClr val="black">
                <a:alpha val="40000"/>
              </a:prstClr>
            </a:outerShdw>
          </a:effectLst>
        </p:spPr>
        <p:txBody>
          <a:bodyPr>
            <a:normAutofit/>
          </a:bodyPr>
          <a:lstStyle/>
          <a:p>
            <a:r>
              <a:rPr lang="en-US" sz="5200" dirty="0">
                <a:solidFill>
                  <a:srgbClr val="FFFFFF"/>
                </a:solidFill>
              </a:rPr>
              <a:t>NYC PPP Loan Distribution</a:t>
            </a:r>
          </a:p>
        </p:txBody>
      </p:sp>
      <p:sp>
        <p:nvSpPr>
          <p:cNvPr id="3" name="Subtitle 2">
            <a:extLst>
              <a:ext uri="{FF2B5EF4-FFF2-40B4-BE49-F238E27FC236}">
                <a16:creationId xmlns:a16="http://schemas.microsoft.com/office/drawing/2014/main" id="{BB1B9A18-663E-4984-8FC8-71F0545F3D2C}"/>
              </a:ext>
            </a:extLst>
          </p:cNvPr>
          <p:cNvSpPr>
            <a:spLocks noGrp="1"/>
          </p:cNvSpPr>
          <p:nvPr>
            <p:ph type="subTitle" idx="1"/>
          </p:nvPr>
        </p:nvSpPr>
        <p:spPr>
          <a:xfrm>
            <a:off x="1100051" y="4072043"/>
            <a:ext cx="10058400" cy="1282707"/>
          </a:xfrm>
          <a:effectLst>
            <a:outerShdw blurRad="50800" dist="38100" dir="2700000" algn="tl" rotWithShape="0">
              <a:prstClr val="black">
                <a:alpha val="40000"/>
              </a:prstClr>
            </a:outerShdw>
          </a:effectLst>
        </p:spPr>
        <p:txBody>
          <a:bodyPr>
            <a:normAutofit/>
          </a:bodyPr>
          <a:lstStyle/>
          <a:p>
            <a:r>
              <a:rPr lang="en-US" sz="1300">
                <a:solidFill>
                  <a:srgbClr val="FFFFFF"/>
                </a:solidFill>
              </a:rPr>
              <a:t>Group Members :</a:t>
            </a:r>
          </a:p>
          <a:p>
            <a:r>
              <a:rPr lang="en-US" sz="1300">
                <a:solidFill>
                  <a:srgbClr val="FFFFFF"/>
                </a:solidFill>
              </a:rPr>
              <a:t>Ciara Spencer</a:t>
            </a:r>
          </a:p>
          <a:p>
            <a:r>
              <a:rPr lang="en-US" sz="1300">
                <a:solidFill>
                  <a:srgbClr val="FFFFFF"/>
                </a:solidFill>
              </a:rPr>
              <a:t>Anne Ramer</a:t>
            </a:r>
          </a:p>
          <a:p>
            <a:r>
              <a:rPr lang="en-US" sz="1300">
                <a:solidFill>
                  <a:srgbClr val="FFFFFF"/>
                </a:solidFill>
              </a:rPr>
              <a:t>Chris Barlow</a:t>
            </a:r>
          </a:p>
        </p:txBody>
      </p:sp>
    </p:spTree>
    <p:extLst>
      <p:ext uri="{BB962C8B-B14F-4D97-AF65-F5344CB8AC3E}">
        <p14:creationId xmlns:p14="http://schemas.microsoft.com/office/powerpoint/2010/main" val="2842491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7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mute="1">
                <p:cTn id="12" repeatCount="indefinite" fill="hold" display="0">
                  <p:stCondLst>
                    <p:cond delay="indefinite"/>
                  </p:stCondLst>
                </p:cTn>
                <p:tgtEl>
                  <p:spTgt spid="5"/>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3F155D2-9B57-447A-A5F4-74356C2105C2}"/>
              </a:ext>
            </a:extLst>
          </p:cNvPr>
          <p:cNvSpPr>
            <a:spLocks noGrp="1"/>
          </p:cNvSpPr>
          <p:nvPr>
            <p:ph type="title"/>
          </p:nvPr>
        </p:nvSpPr>
        <p:spPr>
          <a:xfrm>
            <a:off x="686834" y="1153572"/>
            <a:ext cx="3200400" cy="4461163"/>
          </a:xfrm>
        </p:spPr>
        <p:txBody>
          <a:bodyPr>
            <a:normAutofit/>
          </a:bodyPr>
          <a:lstStyle/>
          <a:p>
            <a:r>
              <a:rPr lang="en-US">
                <a:solidFill>
                  <a:srgbClr val="FFFFFF"/>
                </a:solidFill>
              </a:rPr>
              <a:t>Theme</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37AF0AF7-F09B-407A-9657-04779ECCF212}"/>
              </a:ext>
            </a:extLst>
          </p:cNvPr>
          <p:cNvSpPr>
            <a:spLocks noGrp="1"/>
          </p:cNvSpPr>
          <p:nvPr>
            <p:ph idx="1"/>
          </p:nvPr>
        </p:nvSpPr>
        <p:spPr>
          <a:xfrm>
            <a:off x="4447308" y="591344"/>
            <a:ext cx="6906491" cy="5585619"/>
          </a:xfrm>
        </p:spPr>
        <p:txBody>
          <a:bodyPr anchor="ctr">
            <a:normAutofit/>
          </a:bodyPr>
          <a:lstStyle/>
          <a:p>
            <a:r>
              <a:rPr lang="en-US" sz="1800" b="0" i="0" u="none" strike="noStrike" dirty="0">
                <a:solidFill>
                  <a:srgbClr val="000000"/>
                </a:solidFill>
                <a:effectLst/>
                <a:latin typeface="Arial" panose="020B0604020202020204" pitchFamily="34" charset="0"/>
              </a:rPr>
              <a:t>The topic of our analysis centers on PPP (Paycheck Protection Program) Loan distribution data provided by the SBA</a:t>
            </a:r>
          </a:p>
          <a:p>
            <a:r>
              <a:rPr lang="en-US" sz="1800" b="0" i="0" u="none" strike="noStrike" dirty="0">
                <a:solidFill>
                  <a:srgbClr val="000000"/>
                </a:solidFill>
                <a:effectLst/>
                <a:latin typeface="Arial" panose="020B0604020202020204" pitchFamily="34" charset="0"/>
              </a:rPr>
              <a:t>Based on research of other analysis and depictions of statistics on PPP Loan Data state-to-state and nationally, for our project we decided on the focus of our analysis to be on the economics of the loans in reference to industry, jobs retained, and five tier loan ranges for recipients of loans specific to NYC</a:t>
            </a:r>
            <a:endParaRPr lang="en-US" sz="1800" dirty="0">
              <a:solidFill>
                <a:srgbClr val="000000"/>
              </a:solidFill>
              <a:latin typeface="Arial" panose="020B0604020202020204" pitchFamily="34" charset="0"/>
            </a:endParaRPr>
          </a:p>
          <a:p>
            <a:r>
              <a:rPr lang="en-US" sz="1800" b="0" i="0" u="none" strike="noStrike" dirty="0">
                <a:solidFill>
                  <a:srgbClr val="000000"/>
                </a:solidFill>
                <a:effectLst/>
                <a:latin typeface="Arial" panose="020B0604020202020204" pitchFamily="34" charset="0"/>
              </a:rPr>
              <a:t>Because the loans went to industry and corporations, our focus is on distribution in reference to industry in accordance with economic factors such as loan range, and jobs retained as sub-sectored by industry</a:t>
            </a:r>
            <a:r>
              <a:rPr lang="en-US" sz="1800" dirty="0">
                <a:solidFill>
                  <a:srgbClr val="000000"/>
                </a:solidFill>
                <a:latin typeface="Arial" panose="020B0604020202020204" pitchFamily="34" charset="0"/>
              </a:rPr>
              <a:t>. Factors such as – whether higher loan range amounts within certain industries enabled retainment of more jobs. Our research analyses the data specific to NYC to check for alignment with published statistics that cite unfairness in loan distribution toward industry for their primary purpose of retaining jobs.</a:t>
            </a:r>
            <a:endParaRPr lang="en-US" dirty="0"/>
          </a:p>
        </p:txBody>
      </p:sp>
    </p:spTree>
    <p:extLst>
      <p:ext uri="{BB962C8B-B14F-4D97-AF65-F5344CB8AC3E}">
        <p14:creationId xmlns:p14="http://schemas.microsoft.com/office/powerpoint/2010/main" val="13317679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4D75245-9FC5-4FF8-A398-2D1DB9AEAD59}"/>
              </a:ext>
            </a:extLst>
          </p:cNvPr>
          <p:cNvSpPr>
            <a:spLocks noGrp="1"/>
          </p:cNvSpPr>
          <p:nvPr>
            <p:ph type="title"/>
          </p:nvPr>
        </p:nvSpPr>
        <p:spPr>
          <a:xfrm>
            <a:off x="686834" y="1153572"/>
            <a:ext cx="3200400" cy="4461163"/>
          </a:xfrm>
        </p:spPr>
        <p:txBody>
          <a:bodyPr>
            <a:normAutofit/>
          </a:bodyPr>
          <a:lstStyle/>
          <a:p>
            <a:r>
              <a:rPr lang="en-US">
                <a:solidFill>
                  <a:srgbClr val="FFFFFF"/>
                </a:solidFill>
              </a:rPr>
              <a:t>Coding Approach</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1E371BEA-B3AA-47CB-BE0B-1709014737F8}"/>
              </a:ext>
            </a:extLst>
          </p:cNvPr>
          <p:cNvSpPr>
            <a:spLocks noGrp="1"/>
          </p:cNvSpPr>
          <p:nvPr>
            <p:ph idx="1"/>
          </p:nvPr>
        </p:nvSpPr>
        <p:spPr>
          <a:xfrm>
            <a:off x="4447308" y="591344"/>
            <a:ext cx="6906491" cy="5585619"/>
          </a:xfrm>
        </p:spPr>
        <p:txBody>
          <a:bodyPr anchor="ctr">
            <a:normAutofit/>
          </a:bodyPr>
          <a:lstStyle/>
          <a:p>
            <a:r>
              <a:rPr lang="en-US" sz="1800" b="0" i="0" u="sng" strike="noStrike" dirty="0">
                <a:solidFill>
                  <a:srgbClr val="1155CC"/>
                </a:solidFill>
                <a:effectLst/>
                <a:latin typeface="Arial" panose="020B0604020202020204" pitchFamily="34" charset="0"/>
                <a:hlinkClick r:id="rId2"/>
              </a:rPr>
              <a:t>https://github.com/cspence001/nyc_ppp_loan</a:t>
            </a:r>
            <a:endParaRPr lang="en-US" sz="1800" b="0" i="0" u="sng" strike="noStrike" dirty="0">
              <a:solidFill>
                <a:srgbClr val="1155CC"/>
              </a:solidFill>
              <a:effectLst/>
              <a:latin typeface="Arial" panose="020B0604020202020204" pitchFamily="34" charset="0"/>
            </a:endParaRPr>
          </a:p>
          <a:p>
            <a:endParaRPr lang="en-US" dirty="0"/>
          </a:p>
        </p:txBody>
      </p:sp>
    </p:spTree>
    <p:extLst>
      <p:ext uri="{BB962C8B-B14F-4D97-AF65-F5344CB8AC3E}">
        <p14:creationId xmlns:p14="http://schemas.microsoft.com/office/powerpoint/2010/main" val="452140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321732"/>
            <a:ext cx="7058307" cy="1964266"/>
          </a:xfrm>
          <a:prstGeom prst="rect">
            <a:avLst/>
          </a:prstGeom>
          <a:solidFill>
            <a:schemeClr val="accent5">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B12DB34-12F4-4C6F-9440-9E3D74110CA8}"/>
              </a:ext>
            </a:extLst>
          </p:cNvPr>
          <p:cNvSpPr>
            <a:spLocks noGrp="1"/>
          </p:cNvSpPr>
          <p:nvPr>
            <p:ph type="title"/>
          </p:nvPr>
        </p:nvSpPr>
        <p:spPr>
          <a:xfrm>
            <a:off x="524256" y="491260"/>
            <a:ext cx="6594189" cy="1625210"/>
          </a:xfrm>
        </p:spPr>
        <p:txBody>
          <a:bodyPr>
            <a:normAutofit/>
          </a:bodyPr>
          <a:lstStyle/>
          <a:p>
            <a:r>
              <a:rPr lang="en-US" dirty="0">
                <a:solidFill>
                  <a:srgbClr val="FFFFFF"/>
                </a:solidFill>
              </a:rPr>
              <a:t>The Data</a:t>
            </a:r>
          </a:p>
        </p:txBody>
      </p:sp>
      <p:pic>
        <p:nvPicPr>
          <p:cNvPr id="9" name="Picture 8" descr="A screen shot of a computer&#10;&#10;Description automatically generated with low confidence">
            <a:extLst>
              <a:ext uri="{FF2B5EF4-FFF2-40B4-BE49-F238E27FC236}">
                <a16:creationId xmlns:a16="http://schemas.microsoft.com/office/drawing/2014/main" id="{2284F6B1-B93E-8E42-BCE8-8920B8772319}"/>
              </a:ext>
            </a:extLst>
          </p:cNvPr>
          <p:cNvPicPr/>
          <p:nvPr/>
        </p:nvPicPr>
        <p:blipFill rotWithShape="1">
          <a:blip r:embed="rId2">
            <a:extLst>
              <a:ext uri="{28A0092B-C50C-407E-A947-70E740481C1C}">
                <a14:useLocalDpi xmlns:a14="http://schemas.microsoft.com/office/drawing/2010/main" val="0"/>
              </a:ext>
            </a:extLst>
          </a:blip>
          <a:srcRect l="9494" r="5744" b="2"/>
          <a:stretch/>
        </p:blipFill>
        <p:spPr>
          <a:xfrm>
            <a:off x="327547" y="2454903"/>
            <a:ext cx="7058306" cy="4080254"/>
          </a:xfrm>
          <a:prstGeom prst="rect">
            <a:avLst/>
          </a:prstGeom>
        </p:spPr>
      </p:pic>
      <p:sp>
        <p:nvSpPr>
          <p:cNvPr id="19" name="Rectangle 18">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6975" y="321732"/>
            <a:ext cx="4313293" cy="6214534"/>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50209371-7CA2-4775-BE8D-15F775378D45}"/>
              </a:ext>
            </a:extLst>
          </p:cNvPr>
          <p:cNvSpPr>
            <a:spLocks noGrp="1"/>
          </p:cNvSpPr>
          <p:nvPr>
            <p:ph idx="1"/>
          </p:nvPr>
        </p:nvSpPr>
        <p:spPr>
          <a:xfrm>
            <a:off x="8029319" y="917725"/>
            <a:ext cx="3424739" cy="4852362"/>
          </a:xfrm>
        </p:spPr>
        <p:txBody>
          <a:bodyPr anchor="ctr">
            <a:normAutofit/>
          </a:bodyPr>
          <a:lstStyle/>
          <a:p>
            <a:endParaRPr lang="en-US" sz="2000">
              <a:solidFill>
                <a:srgbClr val="FFFFFF"/>
              </a:solidFill>
              <a:hlinkClick r:id="rId3"/>
            </a:endParaRPr>
          </a:p>
          <a:p>
            <a:endParaRPr lang="en-US" sz="2000">
              <a:solidFill>
                <a:srgbClr val="FFFFFF"/>
              </a:solidFill>
            </a:endParaRPr>
          </a:p>
        </p:txBody>
      </p:sp>
    </p:spTree>
    <p:extLst>
      <p:ext uri="{BB962C8B-B14F-4D97-AF65-F5344CB8AC3E}">
        <p14:creationId xmlns:p14="http://schemas.microsoft.com/office/powerpoint/2010/main" val="8136246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3F8DD98-9342-4B0F-9E0D-323ABCB220E8}"/>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US" sz="5400">
                <a:solidFill>
                  <a:srgbClr val="FFFFFF"/>
                </a:solidFill>
              </a:rPr>
              <a:t>Data munging techniques</a:t>
            </a:r>
          </a:p>
        </p:txBody>
      </p:sp>
      <p:cxnSp>
        <p:nvCxnSpPr>
          <p:cNvPr id="19" name="Straight Connector 18">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7" name="Picture 6" descr="Text&#10;&#10;Description automatically generated">
            <a:extLst>
              <a:ext uri="{FF2B5EF4-FFF2-40B4-BE49-F238E27FC236}">
                <a16:creationId xmlns:a16="http://schemas.microsoft.com/office/drawing/2014/main" id="{AE7E5713-7133-9C41-B7BB-058626BF01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45073" y="2496171"/>
            <a:ext cx="5455917" cy="3858930"/>
          </a:xfrm>
          <a:prstGeom prst="rect">
            <a:avLst/>
          </a:prstGeom>
        </p:spPr>
      </p:pic>
      <p:pic>
        <p:nvPicPr>
          <p:cNvPr id="5" name="Content Placeholder 4" descr="Table&#10;&#10;Description automatically generated">
            <a:extLst>
              <a:ext uri="{FF2B5EF4-FFF2-40B4-BE49-F238E27FC236}">
                <a16:creationId xmlns:a16="http://schemas.microsoft.com/office/drawing/2014/main" id="{58E65EF7-ECC1-F242-B8FC-70C7442EF629}"/>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31567" y="2463177"/>
            <a:ext cx="5455917" cy="3924919"/>
          </a:xfrm>
          <a:prstGeom prst="rect">
            <a:avLst/>
          </a:prstGeom>
        </p:spPr>
      </p:pic>
      <p:cxnSp>
        <p:nvCxnSpPr>
          <p:cNvPr id="21" name="Straight Connector 20">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321404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B12DB34-12F4-4C6F-9440-9E3D74110CA8}"/>
              </a:ext>
            </a:extLst>
          </p:cNvPr>
          <p:cNvSpPr>
            <a:spLocks noGrp="1"/>
          </p:cNvSpPr>
          <p:nvPr>
            <p:ph type="title"/>
          </p:nvPr>
        </p:nvSpPr>
        <p:spPr>
          <a:xfrm>
            <a:off x="686834" y="1153572"/>
            <a:ext cx="3200400" cy="4461163"/>
          </a:xfrm>
        </p:spPr>
        <p:txBody>
          <a:bodyPr>
            <a:normAutofit/>
          </a:bodyPr>
          <a:lstStyle/>
          <a:p>
            <a:r>
              <a:rPr lang="en-US" dirty="0">
                <a:solidFill>
                  <a:srgbClr val="FFFFFF"/>
                </a:solidFill>
              </a:rPr>
              <a:t>Final Visualization</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pic>
        <p:nvPicPr>
          <p:cNvPr id="4" name="Screen Recording 2021-03-30 at 12.11.18 PM" descr="Screen Recording 2021-03-30 at 12.11.18 PM">
            <a:hlinkClick r:id="" action="ppaction://media"/>
            <a:extLst>
              <a:ext uri="{FF2B5EF4-FFF2-40B4-BE49-F238E27FC236}">
                <a16:creationId xmlns:a16="http://schemas.microsoft.com/office/drawing/2014/main" id="{9C46C45D-B248-DE48-8576-4672F893C260}"/>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4937760" y="395724"/>
            <a:ext cx="5728653" cy="5781240"/>
          </a:xfrm>
        </p:spPr>
      </p:pic>
    </p:spTree>
    <p:extLst>
      <p:ext uri="{BB962C8B-B14F-4D97-AF65-F5344CB8AC3E}">
        <p14:creationId xmlns:p14="http://schemas.microsoft.com/office/powerpoint/2010/main" val="360630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11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B12DB34-12F4-4C6F-9440-9E3D74110CA8}"/>
              </a:ext>
            </a:extLst>
          </p:cNvPr>
          <p:cNvSpPr>
            <a:spLocks noGrp="1"/>
          </p:cNvSpPr>
          <p:nvPr>
            <p:ph type="title"/>
          </p:nvPr>
        </p:nvSpPr>
        <p:spPr>
          <a:xfrm>
            <a:off x="686834" y="1153572"/>
            <a:ext cx="3200400" cy="4461163"/>
          </a:xfrm>
        </p:spPr>
        <p:txBody>
          <a:bodyPr>
            <a:normAutofit/>
          </a:bodyPr>
          <a:lstStyle/>
          <a:p>
            <a:r>
              <a:rPr lang="en-US" dirty="0">
                <a:solidFill>
                  <a:srgbClr val="FFFFFF"/>
                </a:solidFill>
              </a:rPr>
              <a:t>Final Visualization</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pic>
        <p:nvPicPr>
          <p:cNvPr id="15" name="Screen Recording 2021-03-30 at 12.12.21 PM" descr="Screen Recording 2021-03-30 at 12.12.21 PM">
            <a:hlinkClick r:id="" action="ppaction://media"/>
            <a:extLst>
              <a:ext uri="{FF2B5EF4-FFF2-40B4-BE49-F238E27FC236}">
                <a16:creationId xmlns:a16="http://schemas.microsoft.com/office/drawing/2014/main" id="{6F6B9D1C-5C1A-AD49-A20B-CE98D0C74659}"/>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5013070" y="520321"/>
            <a:ext cx="5484241" cy="5534722"/>
          </a:xfrm>
        </p:spPr>
      </p:pic>
    </p:spTree>
    <p:extLst>
      <p:ext uri="{BB962C8B-B14F-4D97-AF65-F5344CB8AC3E}">
        <p14:creationId xmlns:p14="http://schemas.microsoft.com/office/powerpoint/2010/main" val="1509388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966"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5"/>
                </p:tgtEl>
              </p:cMediaNode>
            </p:video>
            <p:seq concurrent="1" nextAc="seek">
              <p:cTn id="8" restart="whenNotActive" fill="hold" evtFilter="cancelBubble" nodeType="interactiveSeq">
                <p:stCondLst>
                  <p:cond evt="onClick" delay="0">
                    <p:tgtEl>
                      <p:spTgt spid="1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5"/>
                                        </p:tgtEl>
                                      </p:cBhvr>
                                    </p:cmd>
                                  </p:childTnLst>
                                </p:cTn>
                              </p:par>
                            </p:childTnLst>
                          </p:cTn>
                        </p:par>
                      </p:childTnLst>
                    </p:cTn>
                  </p:par>
                </p:childTnLst>
              </p:cTn>
              <p:nextCondLst>
                <p:cond evt="onClick" delay="0">
                  <p:tgtEl>
                    <p:spTgt spid="15"/>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TotalTime>
  <Words>200</Words>
  <Application>Microsoft Macintosh PowerPoint</Application>
  <PresentationFormat>Widescreen</PresentationFormat>
  <Paragraphs>15</Paragraphs>
  <Slides>7</Slides>
  <Notes>0</Notes>
  <HiddenSlides>0</HiddenSlides>
  <MMClips>3</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7</vt:i4>
      </vt:variant>
    </vt:vector>
  </HeadingPairs>
  <TitlesOfParts>
    <vt:vector size="11" baseType="lpstr">
      <vt:lpstr>Arial</vt:lpstr>
      <vt:lpstr>Calibri</vt:lpstr>
      <vt:lpstr>Calibri Light</vt:lpstr>
      <vt:lpstr>Office Theme</vt:lpstr>
      <vt:lpstr>NYC PPP Loan Distribution</vt:lpstr>
      <vt:lpstr>Theme</vt:lpstr>
      <vt:lpstr>Coding Approach</vt:lpstr>
      <vt:lpstr>The Data</vt:lpstr>
      <vt:lpstr>Data munging techniques</vt:lpstr>
      <vt:lpstr>Final Visualization</vt:lpstr>
      <vt:lpstr>Final Visualization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NYC PPP Loan Distribution</dc:title>
  <dc:creator>Ciara Spencer</dc:creator>
  <cp:lastModifiedBy>Ciara Spencer</cp:lastModifiedBy>
  <cp:revision>2</cp:revision>
  <dcterms:created xsi:type="dcterms:W3CDTF">2021-03-30T22:08:03Z</dcterms:created>
  <dcterms:modified xsi:type="dcterms:W3CDTF">2021-03-30T22:29:26Z</dcterms:modified>
</cp:coreProperties>
</file>